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4" r:id="rId10"/>
    <p:sldId id="265" r:id="rId11"/>
    <p:sldId id="266" r:id="rId12"/>
    <p:sldId id="267" r:id="rId13"/>
    <p:sldId id="269" r:id="rId14"/>
  </p:sldIdLst>
  <p:sldSz cx="5580063" cy="10620375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5">
          <p15:clr>
            <a:srgbClr val="A4A3A4"/>
          </p15:clr>
        </p15:guide>
        <p15:guide id="2" pos="17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1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660"/>
  </p:normalViewPr>
  <p:slideViewPr>
    <p:cSldViewPr snapToGrid="0">
      <p:cViewPr varScale="1">
        <p:scale>
          <a:sx n="68" d="100"/>
          <a:sy n="68" d="100"/>
        </p:scale>
        <p:origin x="3612" y="72"/>
      </p:cViewPr>
      <p:guideLst>
        <p:guide orient="horz" pos="3345"/>
        <p:guide pos="17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7508" y="1738104"/>
            <a:ext cx="4185047" cy="3697464"/>
          </a:xfrm>
        </p:spPr>
        <p:txBody>
          <a:bodyPr anchor="b"/>
          <a:lstStyle>
            <a:lvl1pPr algn="ctr">
              <a:defRPr sz="9292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7508" y="5578156"/>
            <a:ext cx="4185047" cy="2564131"/>
          </a:xfrm>
        </p:spPr>
        <p:txBody>
          <a:bodyPr/>
          <a:lstStyle>
            <a:lvl1pPr marL="0" indent="0" algn="ctr">
              <a:buNone/>
              <a:defRPr sz="3717"/>
            </a:lvl1pPr>
            <a:lvl2pPr marL="708020" indent="0" algn="ctr">
              <a:buNone/>
              <a:defRPr sz="3097"/>
            </a:lvl2pPr>
            <a:lvl3pPr marL="1416040" indent="0" algn="ctr">
              <a:buNone/>
              <a:defRPr sz="2787"/>
            </a:lvl3pPr>
            <a:lvl4pPr marL="2124060" indent="0" algn="ctr">
              <a:buNone/>
              <a:defRPr sz="2478"/>
            </a:lvl4pPr>
            <a:lvl5pPr marL="2832080" indent="0" algn="ctr">
              <a:buNone/>
              <a:defRPr sz="2478"/>
            </a:lvl5pPr>
            <a:lvl6pPr marL="3540100" indent="0" algn="ctr">
              <a:buNone/>
              <a:defRPr sz="2478"/>
            </a:lvl6pPr>
            <a:lvl7pPr marL="4248120" indent="0" algn="ctr">
              <a:buNone/>
              <a:defRPr sz="2478"/>
            </a:lvl7pPr>
            <a:lvl8pPr marL="4956139" indent="0" algn="ctr">
              <a:buNone/>
              <a:defRPr sz="2478"/>
            </a:lvl8pPr>
            <a:lvl9pPr marL="5664159" indent="0" algn="ctr">
              <a:buNone/>
              <a:defRPr sz="2478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C486-4D6B-444D-AC29-F9D3FBF66649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C6C1-8F23-47A6-A4D3-49FBD9F01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723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C486-4D6B-444D-AC29-F9D3FBF66649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C6C1-8F23-47A6-A4D3-49FBD9F01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810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993233" y="565437"/>
            <a:ext cx="1203201" cy="90002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3630" y="565437"/>
            <a:ext cx="3539852" cy="90002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C486-4D6B-444D-AC29-F9D3FBF66649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C6C1-8F23-47A6-A4D3-49FBD9F01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65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C486-4D6B-444D-AC29-F9D3FBF66649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C6C1-8F23-47A6-A4D3-49FBD9F01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92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723" y="2647720"/>
            <a:ext cx="4812804" cy="4417780"/>
          </a:xfrm>
        </p:spPr>
        <p:txBody>
          <a:bodyPr anchor="b"/>
          <a:lstStyle>
            <a:lvl1pPr>
              <a:defRPr sz="9292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0723" y="7107294"/>
            <a:ext cx="4812804" cy="2323206"/>
          </a:xfrm>
        </p:spPr>
        <p:txBody>
          <a:bodyPr/>
          <a:lstStyle>
            <a:lvl1pPr marL="0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1pPr>
            <a:lvl2pPr marL="708020" indent="0">
              <a:buNone/>
              <a:defRPr sz="3097">
                <a:solidFill>
                  <a:schemeClr val="tx1">
                    <a:tint val="75000"/>
                  </a:schemeClr>
                </a:solidFill>
              </a:defRPr>
            </a:lvl2pPr>
            <a:lvl3pPr marL="1416040" indent="0">
              <a:buNone/>
              <a:defRPr sz="2787">
                <a:solidFill>
                  <a:schemeClr val="tx1">
                    <a:tint val="75000"/>
                  </a:schemeClr>
                </a:solidFill>
              </a:defRPr>
            </a:lvl3pPr>
            <a:lvl4pPr marL="2124060" indent="0">
              <a:buNone/>
              <a:defRPr sz="2478">
                <a:solidFill>
                  <a:schemeClr val="tx1">
                    <a:tint val="75000"/>
                  </a:schemeClr>
                </a:solidFill>
              </a:defRPr>
            </a:lvl4pPr>
            <a:lvl5pPr marL="2832080" indent="0">
              <a:buNone/>
              <a:defRPr sz="2478">
                <a:solidFill>
                  <a:schemeClr val="tx1">
                    <a:tint val="75000"/>
                  </a:schemeClr>
                </a:solidFill>
              </a:defRPr>
            </a:lvl5pPr>
            <a:lvl6pPr marL="3540100" indent="0">
              <a:buNone/>
              <a:defRPr sz="2478">
                <a:solidFill>
                  <a:schemeClr val="tx1">
                    <a:tint val="75000"/>
                  </a:schemeClr>
                </a:solidFill>
              </a:defRPr>
            </a:lvl6pPr>
            <a:lvl7pPr marL="4248120" indent="0">
              <a:buNone/>
              <a:defRPr sz="2478">
                <a:solidFill>
                  <a:schemeClr val="tx1">
                    <a:tint val="75000"/>
                  </a:schemeClr>
                </a:solidFill>
              </a:defRPr>
            </a:lvl7pPr>
            <a:lvl8pPr marL="4956139" indent="0">
              <a:buNone/>
              <a:defRPr sz="2478">
                <a:solidFill>
                  <a:schemeClr val="tx1">
                    <a:tint val="75000"/>
                  </a:schemeClr>
                </a:solidFill>
              </a:defRPr>
            </a:lvl8pPr>
            <a:lvl9pPr marL="5664159" indent="0">
              <a:buNone/>
              <a:defRPr sz="24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C486-4D6B-444D-AC29-F9D3FBF66649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C6C1-8F23-47A6-A4D3-49FBD9F01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81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3629" y="2827183"/>
            <a:ext cx="2371527" cy="673853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24907" y="2827183"/>
            <a:ext cx="2371527" cy="673853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C486-4D6B-444D-AC29-F9D3FBF66649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C6C1-8F23-47A6-A4D3-49FBD9F01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970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4356" y="565437"/>
            <a:ext cx="4812804" cy="205278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4356" y="2603468"/>
            <a:ext cx="2360628" cy="1275919"/>
          </a:xfrm>
        </p:spPr>
        <p:txBody>
          <a:bodyPr anchor="b"/>
          <a:lstStyle>
            <a:lvl1pPr marL="0" indent="0">
              <a:buNone/>
              <a:defRPr sz="3717" b="1"/>
            </a:lvl1pPr>
            <a:lvl2pPr marL="708020" indent="0">
              <a:buNone/>
              <a:defRPr sz="3097" b="1"/>
            </a:lvl2pPr>
            <a:lvl3pPr marL="1416040" indent="0">
              <a:buNone/>
              <a:defRPr sz="2787" b="1"/>
            </a:lvl3pPr>
            <a:lvl4pPr marL="2124060" indent="0">
              <a:buNone/>
              <a:defRPr sz="2478" b="1"/>
            </a:lvl4pPr>
            <a:lvl5pPr marL="2832080" indent="0">
              <a:buNone/>
              <a:defRPr sz="2478" b="1"/>
            </a:lvl5pPr>
            <a:lvl6pPr marL="3540100" indent="0">
              <a:buNone/>
              <a:defRPr sz="2478" b="1"/>
            </a:lvl6pPr>
            <a:lvl7pPr marL="4248120" indent="0">
              <a:buNone/>
              <a:defRPr sz="2478" b="1"/>
            </a:lvl7pPr>
            <a:lvl8pPr marL="4956139" indent="0">
              <a:buNone/>
              <a:defRPr sz="2478" b="1"/>
            </a:lvl8pPr>
            <a:lvl9pPr marL="5664159" indent="0">
              <a:buNone/>
              <a:defRPr sz="2478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4356" y="3879387"/>
            <a:ext cx="2360628" cy="570599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824907" y="2603468"/>
            <a:ext cx="2372254" cy="1275919"/>
          </a:xfrm>
        </p:spPr>
        <p:txBody>
          <a:bodyPr anchor="b"/>
          <a:lstStyle>
            <a:lvl1pPr marL="0" indent="0">
              <a:buNone/>
              <a:defRPr sz="3717" b="1"/>
            </a:lvl1pPr>
            <a:lvl2pPr marL="708020" indent="0">
              <a:buNone/>
              <a:defRPr sz="3097" b="1"/>
            </a:lvl2pPr>
            <a:lvl3pPr marL="1416040" indent="0">
              <a:buNone/>
              <a:defRPr sz="2787" b="1"/>
            </a:lvl3pPr>
            <a:lvl4pPr marL="2124060" indent="0">
              <a:buNone/>
              <a:defRPr sz="2478" b="1"/>
            </a:lvl4pPr>
            <a:lvl5pPr marL="2832080" indent="0">
              <a:buNone/>
              <a:defRPr sz="2478" b="1"/>
            </a:lvl5pPr>
            <a:lvl6pPr marL="3540100" indent="0">
              <a:buNone/>
              <a:defRPr sz="2478" b="1"/>
            </a:lvl6pPr>
            <a:lvl7pPr marL="4248120" indent="0">
              <a:buNone/>
              <a:defRPr sz="2478" b="1"/>
            </a:lvl7pPr>
            <a:lvl8pPr marL="4956139" indent="0">
              <a:buNone/>
              <a:defRPr sz="2478" b="1"/>
            </a:lvl8pPr>
            <a:lvl9pPr marL="5664159" indent="0">
              <a:buNone/>
              <a:defRPr sz="2478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824907" y="3879387"/>
            <a:ext cx="2372254" cy="570599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C486-4D6B-444D-AC29-F9D3FBF66649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C6C1-8F23-47A6-A4D3-49FBD9F01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77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C486-4D6B-444D-AC29-F9D3FBF66649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C6C1-8F23-47A6-A4D3-49FBD9F01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57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C486-4D6B-444D-AC29-F9D3FBF66649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C6C1-8F23-47A6-A4D3-49FBD9F01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51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4357" y="708025"/>
            <a:ext cx="1799715" cy="2478088"/>
          </a:xfrm>
        </p:spPr>
        <p:txBody>
          <a:bodyPr anchor="b"/>
          <a:lstStyle>
            <a:lvl1pPr>
              <a:defRPr sz="4956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2254" y="1529138"/>
            <a:ext cx="2824907" cy="7547350"/>
          </a:xfrm>
        </p:spPr>
        <p:txBody>
          <a:bodyPr/>
          <a:lstStyle>
            <a:lvl1pPr>
              <a:defRPr sz="4956"/>
            </a:lvl1pPr>
            <a:lvl2pPr>
              <a:defRPr sz="4336"/>
            </a:lvl2pPr>
            <a:lvl3pPr>
              <a:defRPr sz="3717"/>
            </a:lvl3pPr>
            <a:lvl4pPr>
              <a:defRPr sz="3097"/>
            </a:lvl4pPr>
            <a:lvl5pPr>
              <a:defRPr sz="3097"/>
            </a:lvl5pPr>
            <a:lvl6pPr>
              <a:defRPr sz="3097"/>
            </a:lvl6pPr>
            <a:lvl7pPr>
              <a:defRPr sz="3097"/>
            </a:lvl7pPr>
            <a:lvl8pPr>
              <a:defRPr sz="3097"/>
            </a:lvl8pPr>
            <a:lvl9pPr>
              <a:defRPr sz="309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4357" y="3186112"/>
            <a:ext cx="1799715" cy="5902668"/>
          </a:xfrm>
        </p:spPr>
        <p:txBody>
          <a:bodyPr/>
          <a:lstStyle>
            <a:lvl1pPr marL="0" indent="0">
              <a:buNone/>
              <a:defRPr sz="2478"/>
            </a:lvl1pPr>
            <a:lvl2pPr marL="708020" indent="0">
              <a:buNone/>
              <a:defRPr sz="2168"/>
            </a:lvl2pPr>
            <a:lvl3pPr marL="1416040" indent="0">
              <a:buNone/>
              <a:defRPr sz="1858"/>
            </a:lvl3pPr>
            <a:lvl4pPr marL="2124060" indent="0">
              <a:buNone/>
              <a:defRPr sz="1549"/>
            </a:lvl4pPr>
            <a:lvl5pPr marL="2832080" indent="0">
              <a:buNone/>
              <a:defRPr sz="1549"/>
            </a:lvl5pPr>
            <a:lvl6pPr marL="3540100" indent="0">
              <a:buNone/>
              <a:defRPr sz="1549"/>
            </a:lvl6pPr>
            <a:lvl7pPr marL="4248120" indent="0">
              <a:buNone/>
              <a:defRPr sz="1549"/>
            </a:lvl7pPr>
            <a:lvl8pPr marL="4956139" indent="0">
              <a:buNone/>
              <a:defRPr sz="1549"/>
            </a:lvl8pPr>
            <a:lvl9pPr marL="5664159" indent="0">
              <a:buNone/>
              <a:defRPr sz="154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C486-4D6B-444D-AC29-F9D3FBF66649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C6C1-8F23-47A6-A4D3-49FBD9F01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3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4357" y="708025"/>
            <a:ext cx="1799715" cy="2478088"/>
          </a:xfrm>
        </p:spPr>
        <p:txBody>
          <a:bodyPr anchor="b"/>
          <a:lstStyle>
            <a:lvl1pPr>
              <a:defRPr sz="4956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72254" y="1529138"/>
            <a:ext cx="2824907" cy="7547350"/>
          </a:xfrm>
        </p:spPr>
        <p:txBody>
          <a:bodyPr/>
          <a:lstStyle>
            <a:lvl1pPr marL="0" indent="0">
              <a:buNone/>
              <a:defRPr sz="4956"/>
            </a:lvl1pPr>
            <a:lvl2pPr marL="708020" indent="0">
              <a:buNone/>
              <a:defRPr sz="4336"/>
            </a:lvl2pPr>
            <a:lvl3pPr marL="1416040" indent="0">
              <a:buNone/>
              <a:defRPr sz="3717"/>
            </a:lvl3pPr>
            <a:lvl4pPr marL="2124060" indent="0">
              <a:buNone/>
              <a:defRPr sz="3097"/>
            </a:lvl4pPr>
            <a:lvl5pPr marL="2832080" indent="0">
              <a:buNone/>
              <a:defRPr sz="3097"/>
            </a:lvl5pPr>
            <a:lvl6pPr marL="3540100" indent="0">
              <a:buNone/>
              <a:defRPr sz="3097"/>
            </a:lvl6pPr>
            <a:lvl7pPr marL="4248120" indent="0">
              <a:buNone/>
              <a:defRPr sz="3097"/>
            </a:lvl7pPr>
            <a:lvl8pPr marL="4956139" indent="0">
              <a:buNone/>
              <a:defRPr sz="3097"/>
            </a:lvl8pPr>
            <a:lvl9pPr marL="5664159" indent="0">
              <a:buNone/>
              <a:defRPr sz="3097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4357" y="3186112"/>
            <a:ext cx="1799715" cy="5902668"/>
          </a:xfrm>
        </p:spPr>
        <p:txBody>
          <a:bodyPr/>
          <a:lstStyle>
            <a:lvl1pPr marL="0" indent="0">
              <a:buNone/>
              <a:defRPr sz="2478"/>
            </a:lvl1pPr>
            <a:lvl2pPr marL="708020" indent="0">
              <a:buNone/>
              <a:defRPr sz="2168"/>
            </a:lvl2pPr>
            <a:lvl3pPr marL="1416040" indent="0">
              <a:buNone/>
              <a:defRPr sz="1858"/>
            </a:lvl3pPr>
            <a:lvl4pPr marL="2124060" indent="0">
              <a:buNone/>
              <a:defRPr sz="1549"/>
            </a:lvl4pPr>
            <a:lvl5pPr marL="2832080" indent="0">
              <a:buNone/>
              <a:defRPr sz="1549"/>
            </a:lvl5pPr>
            <a:lvl6pPr marL="3540100" indent="0">
              <a:buNone/>
              <a:defRPr sz="1549"/>
            </a:lvl6pPr>
            <a:lvl7pPr marL="4248120" indent="0">
              <a:buNone/>
              <a:defRPr sz="1549"/>
            </a:lvl7pPr>
            <a:lvl8pPr marL="4956139" indent="0">
              <a:buNone/>
              <a:defRPr sz="1549"/>
            </a:lvl8pPr>
            <a:lvl9pPr marL="5664159" indent="0">
              <a:buNone/>
              <a:defRPr sz="154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AC486-4D6B-444D-AC29-F9D3FBF66649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9C6C1-8F23-47A6-A4D3-49FBD9F01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948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3630" y="565437"/>
            <a:ext cx="4812804" cy="205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3630" y="2827183"/>
            <a:ext cx="4812804" cy="6738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83629" y="9843515"/>
            <a:ext cx="1255514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AC486-4D6B-444D-AC29-F9D3FBF66649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848396" y="9843515"/>
            <a:ext cx="1883271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940920" y="9843515"/>
            <a:ext cx="1255514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9C6C1-8F23-47A6-A4D3-49FBD9F01B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254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416040" rtl="0" eaLnBrk="1" latinLnBrk="0" hangingPunct="1">
        <a:lnSpc>
          <a:spcPct val="90000"/>
        </a:lnSpc>
        <a:spcBef>
          <a:spcPct val="0"/>
        </a:spcBef>
        <a:buNone/>
        <a:defRPr sz="68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010" indent="-354010" algn="l" defTabSz="1416040" rtl="0" eaLnBrk="1" latinLnBrk="0" hangingPunct="1">
        <a:lnSpc>
          <a:spcPct val="90000"/>
        </a:lnSpc>
        <a:spcBef>
          <a:spcPts val="1549"/>
        </a:spcBef>
        <a:buFont typeface="Arial" panose="020B0604020202020204" pitchFamily="34" charset="0"/>
        <a:buChar char="•"/>
        <a:defRPr sz="4336" kern="1200">
          <a:solidFill>
            <a:schemeClr val="tx1"/>
          </a:solidFill>
          <a:latin typeface="+mn-lt"/>
          <a:ea typeface="+mn-ea"/>
          <a:cs typeface="+mn-cs"/>
        </a:defRPr>
      </a:lvl1pPr>
      <a:lvl2pPr marL="1062030" indent="-354010" algn="l" defTabSz="1416040" rtl="0" eaLnBrk="1" latinLnBrk="0" hangingPunct="1">
        <a:lnSpc>
          <a:spcPct val="90000"/>
        </a:lnSpc>
        <a:spcBef>
          <a:spcPts val="774"/>
        </a:spcBef>
        <a:buFont typeface="Arial" panose="020B0604020202020204" pitchFamily="34" charset="0"/>
        <a:buChar char="•"/>
        <a:defRPr sz="3717" kern="1200">
          <a:solidFill>
            <a:schemeClr val="tx1"/>
          </a:solidFill>
          <a:latin typeface="+mn-lt"/>
          <a:ea typeface="+mn-ea"/>
          <a:cs typeface="+mn-cs"/>
        </a:defRPr>
      </a:lvl2pPr>
      <a:lvl3pPr marL="1770050" indent="-354010" algn="l" defTabSz="1416040" rtl="0" eaLnBrk="1" latinLnBrk="0" hangingPunct="1">
        <a:lnSpc>
          <a:spcPct val="90000"/>
        </a:lnSpc>
        <a:spcBef>
          <a:spcPts val="774"/>
        </a:spcBef>
        <a:buFont typeface="Arial" panose="020B0604020202020204" pitchFamily="34" charset="0"/>
        <a:buChar char="•"/>
        <a:defRPr sz="3097" kern="1200">
          <a:solidFill>
            <a:schemeClr val="tx1"/>
          </a:solidFill>
          <a:latin typeface="+mn-lt"/>
          <a:ea typeface="+mn-ea"/>
          <a:cs typeface="+mn-cs"/>
        </a:defRPr>
      </a:lvl3pPr>
      <a:lvl4pPr marL="2478070" indent="-354010" algn="l" defTabSz="1416040" rtl="0" eaLnBrk="1" latinLnBrk="0" hangingPunct="1">
        <a:lnSpc>
          <a:spcPct val="90000"/>
        </a:lnSpc>
        <a:spcBef>
          <a:spcPts val="774"/>
        </a:spcBef>
        <a:buFont typeface="Arial" panose="020B0604020202020204" pitchFamily="34" charset="0"/>
        <a:buChar char="•"/>
        <a:defRPr sz="2787" kern="1200">
          <a:solidFill>
            <a:schemeClr val="tx1"/>
          </a:solidFill>
          <a:latin typeface="+mn-lt"/>
          <a:ea typeface="+mn-ea"/>
          <a:cs typeface="+mn-cs"/>
        </a:defRPr>
      </a:lvl4pPr>
      <a:lvl5pPr marL="3186090" indent="-354010" algn="l" defTabSz="1416040" rtl="0" eaLnBrk="1" latinLnBrk="0" hangingPunct="1">
        <a:lnSpc>
          <a:spcPct val="90000"/>
        </a:lnSpc>
        <a:spcBef>
          <a:spcPts val="774"/>
        </a:spcBef>
        <a:buFont typeface="Arial" panose="020B0604020202020204" pitchFamily="34" charset="0"/>
        <a:buChar char="•"/>
        <a:defRPr sz="2787" kern="1200">
          <a:solidFill>
            <a:schemeClr val="tx1"/>
          </a:solidFill>
          <a:latin typeface="+mn-lt"/>
          <a:ea typeface="+mn-ea"/>
          <a:cs typeface="+mn-cs"/>
        </a:defRPr>
      </a:lvl5pPr>
      <a:lvl6pPr marL="3894110" indent="-354010" algn="l" defTabSz="1416040" rtl="0" eaLnBrk="1" latinLnBrk="0" hangingPunct="1">
        <a:lnSpc>
          <a:spcPct val="90000"/>
        </a:lnSpc>
        <a:spcBef>
          <a:spcPts val="774"/>
        </a:spcBef>
        <a:buFont typeface="Arial" panose="020B0604020202020204" pitchFamily="34" charset="0"/>
        <a:buChar char="•"/>
        <a:defRPr sz="2787" kern="1200">
          <a:solidFill>
            <a:schemeClr val="tx1"/>
          </a:solidFill>
          <a:latin typeface="+mn-lt"/>
          <a:ea typeface="+mn-ea"/>
          <a:cs typeface="+mn-cs"/>
        </a:defRPr>
      </a:lvl6pPr>
      <a:lvl7pPr marL="4602129" indent="-354010" algn="l" defTabSz="1416040" rtl="0" eaLnBrk="1" latinLnBrk="0" hangingPunct="1">
        <a:lnSpc>
          <a:spcPct val="90000"/>
        </a:lnSpc>
        <a:spcBef>
          <a:spcPts val="774"/>
        </a:spcBef>
        <a:buFont typeface="Arial" panose="020B0604020202020204" pitchFamily="34" charset="0"/>
        <a:buChar char="•"/>
        <a:defRPr sz="2787" kern="1200">
          <a:solidFill>
            <a:schemeClr val="tx1"/>
          </a:solidFill>
          <a:latin typeface="+mn-lt"/>
          <a:ea typeface="+mn-ea"/>
          <a:cs typeface="+mn-cs"/>
        </a:defRPr>
      </a:lvl7pPr>
      <a:lvl8pPr marL="5310149" indent="-354010" algn="l" defTabSz="1416040" rtl="0" eaLnBrk="1" latinLnBrk="0" hangingPunct="1">
        <a:lnSpc>
          <a:spcPct val="90000"/>
        </a:lnSpc>
        <a:spcBef>
          <a:spcPts val="774"/>
        </a:spcBef>
        <a:buFont typeface="Arial" panose="020B0604020202020204" pitchFamily="34" charset="0"/>
        <a:buChar char="•"/>
        <a:defRPr sz="2787" kern="1200">
          <a:solidFill>
            <a:schemeClr val="tx1"/>
          </a:solidFill>
          <a:latin typeface="+mn-lt"/>
          <a:ea typeface="+mn-ea"/>
          <a:cs typeface="+mn-cs"/>
        </a:defRPr>
      </a:lvl8pPr>
      <a:lvl9pPr marL="6018169" indent="-354010" algn="l" defTabSz="1416040" rtl="0" eaLnBrk="1" latinLnBrk="0" hangingPunct="1">
        <a:lnSpc>
          <a:spcPct val="90000"/>
        </a:lnSpc>
        <a:spcBef>
          <a:spcPts val="774"/>
        </a:spcBef>
        <a:buFont typeface="Arial" panose="020B0604020202020204" pitchFamily="34" charset="0"/>
        <a:buChar char="•"/>
        <a:defRPr sz="27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1pPr>
      <a:lvl2pPr marL="708020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2pPr>
      <a:lvl3pPr marL="1416040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3pPr>
      <a:lvl4pPr marL="2124060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4pPr>
      <a:lvl5pPr marL="2832080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5pPr>
      <a:lvl6pPr marL="3540100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6pPr>
      <a:lvl7pPr marL="4248120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7pPr>
      <a:lvl8pPr marL="4956139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8pPr>
      <a:lvl9pPr marL="5664159" algn="l" defTabSz="1416040" rtl="0" eaLnBrk="1" latinLnBrk="0" hangingPunct="1">
        <a:defRPr sz="27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0" r="3485" b="745"/>
          <a:stretch/>
        </p:blipFill>
        <p:spPr>
          <a:xfrm>
            <a:off x="0" y="-1"/>
            <a:ext cx="5580529" cy="106203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7508" y="3496235"/>
            <a:ext cx="4185047" cy="1697286"/>
          </a:xfrm>
        </p:spPr>
        <p:txBody>
          <a:bodyPr/>
          <a:lstStyle/>
          <a:p>
            <a:r>
              <a:rPr lang="ru-RU" dirty="0">
                <a:solidFill>
                  <a:srgbClr val="14315E"/>
                </a:solidFill>
              </a:rPr>
              <a:t>БАР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88" y="81590"/>
            <a:ext cx="1137542" cy="39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853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00" y="82800"/>
            <a:ext cx="1137600" cy="391539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444146"/>
              </p:ext>
            </p:extLst>
          </p:nvPr>
        </p:nvGraphicFramePr>
        <p:xfrm>
          <a:off x="188259" y="798982"/>
          <a:ext cx="5391805" cy="9911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2619">
                  <a:extLst>
                    <a:ext uri="{9D8B030D-6E8A-4147-A177-3AD203B41FA5}">
                      <a16:colId xmlns:a16="http://schemas.microsoft.com/office/drawing/2014/main" val="600811380"/>
                    </a:ext>
                  </a:extLst>
                </a:gridCol>
                <a:gridCol w="683788">
                  <a:extLst>
                    <a:ext uri="{9D8B030D-6E8A-4147-A177-3AD203B41FA5}">
                      <a16:colId xmlns:a16="http://schemas.microsoft.com/office/drawing/2014/main" val="1995286026"/>
                    </a:ext>
                  </a:extLst>
                </a:gridCol>
                <a:gridCol w="1085398">
                  <a:extLst>
                    <a:ext uri="{9D8B030D-6E8A-4147-A177-3AD203B41FA5}">
                      <a16:colId xmlns:a16="http://schemas.microsoft.com/office/drawing/2014/main" val="3378322451"/>
                    </a:ext>
                  </a:extLst>
                </a:gridCol>
              </a:tblGrid>
              <a:tr h="306589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Сэндвич с языком и сливочным хреном/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Beef tongue and horseradish cream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7603996"/>
                  </a:ext>
                </a:extLst>
              </a:tr>
              <a:tr h="257955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4973133"/>
                  </a:ext>
                </a:extLst>
              </a:tr>
              <a:tr h="422013">
                <a:tc gridSpan="3"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Салаты/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Salads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492345"/>
                  </a:ext>
                </a:extLst>
              </a:tr>
              <a:tr h="306589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Ассорти зеленых салатов с семгой, перепелиным яйцом, томатами черри и горчичной заправкой/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Green salad mix with salmon, quake eggs, cherry tomatoes and mustard dressing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1/130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800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026490"/>
                  </a:ext>
                </a:extLst>
              </a:tr>
              <a:tr h="297622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Елисеевский салат с языком, бужениной, раковыми шейками и красной икрой/</a:t>
                      </a:r>
                    </a:p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Eliseev’s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salad with beef tongues, backed ham, crawfish and red caviar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150/2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680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5467231"/>
                  </a:ext>
                </a:extLst>
              </a:tr>
              <a:tr h="508680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Салат «Цезарь» с тигровыми креветками/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Cesar Salad with tiger-prawns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150/2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780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407265"/>
                  </a:ext>
                </a:extLst>
              </a:tr>
              <a:tr h="263550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710069"/>
                  </a:ext>
                </a:extLst>
              </a:tr>
              <a:tr h="337978">
                <a:tc gridSpan="3"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Горячие закуски/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Hot starters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8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2221671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Лесные грибы в сметане, запечённые с моцареллой и чесночными гренками/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Forest mushroom in sour-cream backed with mozzarella and garlic crumbs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520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403593"/>
                  </a:ext>
                </a:extLst>
              </a:tr>
              <a:tr h="327872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Клаб-Сендвич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с яйцом, беконом, куриной грудкой и картофелем фри/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Club-Sandwich classic (egg, bacon, chicken breaks) with Fries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1/245/</a:t>
                      </a:r>
                    </a:p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160/60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580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928948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Биф-бургер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с беконом, моцареллой, картофелем фри и соусом/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Beef burger and with bacon and mozzarella cheese served with French Fries and tomato sauce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1/245/</a:t>
                      </a:r>
                    </a:p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100/50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950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96773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Русские пельмени со сметаной и сливочным маслом/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Russian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pelmenie’s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with farmers’ butter and sour-cream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1/200/65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580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4876725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9363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151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00" y="82800"/>
            <a:ext cx="1137600" cy="391539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273685"/>
              </p:ext>
            </p:extLst>
          </p:nvPr>
        </p:nvGraphicFramePr>
        <p:xfrm>
          <a:off x="188259" y="798982"/>
          <a:ext cx="5391805" cy="9246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2619">
                  <a:extLst>
                    <a:ext uri="{9D8B030D-6E8A-4147-A177-3AD203B41FA5}">
                      <a16:colId xmlns:a16="http://schemas.microsoft.com/office/drawing/2014/main" val="600811380"/>
                    </a:ext>
                  </a:extLst>
                </a:gridCol>
                <a:gridCol w="683788">
                  <a:extLst>
                    <a:ext uri="{9D8B030D-6E8A-4147-A177-3AD203B41FA5}">
                      <a16:colId xmlns:a16="http://schemas.microsoft.com/office/drawing/2014/main" val="1995286026"/>
                    </a:ext>
                  </a:extLst>
                </a:gridCol>
                <a:gridCol w="1085398">
                  <a:extLst>
                    <a:ext uri="{9D8B030D-6E8A-4147-A177-3AD203B41FA5}">
                      <a16:colId xmlns:a16="http://schemas.microsoft.com/office/drawing/2014/main" val="3378322451"/>
                    </a:ext>
                  </a:extLst>
                </a:gridCol>
              </a:tblGrid>
              <a:tr h="299224">
                <a:tc gridSpan="3">
                  <a:txBody>
                    <a:bodyPr/>
                    <a:lstStyle/>
                    <a:p>
                      <a:pPr marL="0" algn="l" defTabSz="1425550" rtl="0" eaLnBrk="1" latinLnBrk="0" hangingPunct="1"/>
                      <a:r>
                        <a:rPr lang="ru-RU" sz="1600" b="1" i="0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Супы/</a:t>
                      </a:r>
                      <a:r>
                        <a:rPr lang="en-US" sz="1600" b="1" i="0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Soups</a:t>
                      </a:r>
                      <a:endParaRPr lang="ru-RU" sz="1600" b="1" i="0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514855"/>
                  </a:ext>
                </a:extLst>
              </a:tr>
              <a:tr h="306589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Тыквенный крем-суп с кедровыми орешками/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Butter-pumpkin soup with pine-nuts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1/250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026490"/>
                  </a:ext>
                </a:extLst>
              </a:tr>
              <a:tr h="297622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Традиционная солянка с  тремя видами мяса/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Traditional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Solyanka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with 3 meat types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1/250/30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5467231"/>
                  </a:ext>
                </a:extLst>
              </a:tr>
              <a:tr h="508680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Сливочный суп с лососем/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Salmon cream soup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1/250</a:t>
                      </a:r>
                      <a:endParaRPr lang="ru-RU" sz="8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105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3051014"/>
                  </a:ext>
                </a:extLst>
              </a:tr>
              <a:tr h="508680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Крем-суп из лесных грибов/</a:t>
                      </a:r>
                    </a:p>
                    <a:p>
                      <a:r>
                        <a:rPr lang="en-US" sz="1400" b="1" i="1" baseline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Forrest mushroom cream-soup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1/250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57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407265"/>
                  </a:ext>
                </a:extLst>
              </a:tr>
              <a:tr h="214020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710069"/>
                  </a:ext>
                </a:extLst>
              </a:tr>
              <a:tr h="337978">
                <a:tc gridSpan="3"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Паста/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Pasta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8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2221671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Спагетти  «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Болоньезе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»/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Spaghetti Bolognese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1 300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510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403593"/>
                  </a:ext>
                </a:extLst>
              </a:tr>
              <a:tr h="327872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Спагетти с семгой в сливочном соусе/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Spaghetti with salmon and cream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1/300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880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928948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Спагетти «Карбонара»/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Spaghetti Carbonara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1/300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520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96773"/>
                  </a:ext>
                </a:extLst>
              </a:tr>
              <a:tr h="190697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4876725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Горячие блюда/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Hots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9363756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Филе семги с тимьяном и лимоном/                                                                             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Salmon fillet with lemon and thyme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1/150/30/20/10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1 950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4352952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Тигровые креветки в соусе «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Терияки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»/</a:t>
                      </a:r>
                    </a:p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Teriyaki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Tiger-prawns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1/150/30/10/20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1 450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6790729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Филе судака, обжаренное с луком </a:t>
                      </a:r>
                    </a:p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и с овощным соусом/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Pike-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pearch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fried with onions and vegetable sauce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1/150/40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750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2624935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Стейк из говядины с крем-соусом </a:t>
                      </a:r>
                    </a:p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и розмарином/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Rosemary and cream-Sause beef sirloin steak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150/30/</a:t>
                      </a:r>
                    </a:p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1 600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304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537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00" y="82800"/>
            <a:ext cx="1137600" cy="391539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068086"/>
              </p:ext>
            </p:extLst>
          </p:nvPr>
        </p:nvGraphicFramePr>
        <p:xfrm>
          <a:off x="188259" y="798982"/>
          <a:ext cx="5391805" cy="7589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2619">
                  <a:extLst>
                    <a:ext uri="{9D8B030D-6E8A-4147-A177-3AD203B41FA5}">
                      <a16:colId xmlns:a16="http://schemas.microsoft.com/office/drawing/2014/main" val="600811380"/>
                    </a:ext>
                  </a:extLst>
                </a:gridCol>
                <a:gridCol w="683788">
                  <a:extLst>
                    <a:ext uri="{9D8B030D-6E8A-4147-A177-3AD203B41FA5}">
                      <a16:colId xmlns:a16="http://schemas.microsoft.com/office/drawing/2014/main" val="1995286026"/>
                    </a:ext>
                  </a:extLst>
                </a:gridCol>
                <a:gridCol w="1085398">
                  <a:extLst>
                    <a:ext uri="{9D8B030D-6E8A-4147-A177-3AD203B41FA5}">
                      <a16:colId xmlns:a16="http://schemas.microsoft.com/office/drawing/2014/main" val="3378322451"/>
                    </a:ext>
                  </a:extLst>
                </a:gridCol>
              </a:tblGrid>
              <a:tr h="306589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Бефстроганов с грибами и соленым огурчиком/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Beef stroganoff with mushrooms and pickles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1/180/10</a:t>
                      </a:r>
                      <a:endParaRPr lang="ru-RU" sz="8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100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8315828"/>
                  </a:ext>
                </a:extLst>
              </a:tr>
              <a:tr h="306589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Шницель</a:t>
                      </a:r>
                      <a:r>
                        <a:rPr lang="ru-RU" sz="1400" b="1" i="1" baseline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куриный с кисло-сладким соусом/</a:t>
                      </a:r>
                    </a:p>
                    <a:p>
                      <a:r>
                        <a:rPr lang="en-US" sz="1400" b="1" i="1" baseline="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Chiken</a:t>
                      </a:r>
                      <a:r>
                        <a:rPr lang="en-US" sz="1400" b="1" i="1" baseline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en-US" sz="1400" b="1" i="1" baseline="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snitcel</a:t>
                      </a:r>
                      <a:r>
                        <a:rPr lang="en-US" sz="1400" b="1" i="1" baseline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with sweet and sour </a:t>
                      </a:r>
                      <a:r>
                        <a:rPr lang="en-US" sz="1400" b="1" i="1" baseline="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sau</a:t>
                      </a:r>
                      <a:r>
                        <a:rPr lang="ru-RU" sz="1400" b="1" i="1" baseline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</a:t>
                      </a:r>
                      <a:r>
                        <a:rPr lang="en-US" sz="1400" b="1" i="1" baseline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e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1/150/40</a:t>
                      </a:r>
                      <a:endParaRPr lang="ru-RU" sz="8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65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952177"/>
                  </a:ext>
                </a:extLst>
              </a:tr>
              <a:tr h="188925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994505"/>
                  </a:ext>
                </a:extLst>
              </a:tr>
              <a:tr h="306589">
                <a:tc gridSpan="3"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Гарниры/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Side dishes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6575870"/>
                  </a:ext>
                </a:extLst>
              </a:tr>
              <a:tr h="306589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Овощи гриль/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Grilled vegetables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026490"/>
                  </a:ext>
                </a:extLst>
              </a:tr>
              <a:tr h="297622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Картофельное пюре/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Potato mush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180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5467231"/>
                  </a:ext>
                </a:extLst>
              </a:tr>
              <a:tr h="325192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Картофель фри/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French Fries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180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407265"/>
                  </a:ext>
                </a:extLst>
              </a:tr>
              <a:tr h="273712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Овощи паровые/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Steamed vegetables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280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710069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Рис Басмати/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Boiled rice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180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403593"/>
                  </a:ext>
                </a:extLst>
              </a:tr>
              <a:tr h="327872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Свежие овощи/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Fresh veggie selection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280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928948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96773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Десерты/</a:t>
                      </a:r>
                      <a:r>
                        <a:rPr lang="en-US" sz="1600" b="1" i="0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Desserts</a:t>
                      </a:r>
                      <a:endParaRPr lang="ru-RU" sz="1600" b="1" i="0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4876725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Торт «Шоколадный восторг»/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Chocolate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delight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420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9363756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Апельсиновый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чизкейк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Orange Cheese-cake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440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4352952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Ассорти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мороженого с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фруктами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и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соусом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                                                                                                                                                   Choice of Ice-creams wit fruits and sweet Sause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1/150/30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430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6790729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Хлебная корзина с маслом/ </a:t>
                      </a:r>
                    </a:p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Вread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with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butter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3/40/20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190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2624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1106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00" y="82800"/>
            <a:ext cx="1137600" cy="391539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038680"/>
              </p:ext>
            </p:extLst>
          </p:nvPr>
        </p:nvGraphicFramePr>
        <p:xfrm>
          <a:off x="188259" y="798982"/>
          <a:ext cx="5391805" cy="4173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2619">
                  <a:extLst>
                    <a:ext uri="{9D8B030D-6E8A-4147-A177-3AD203B41FA5}">
                      <a16:colId xmlns:a16="http://schemas.microsoft.com/office/drawing/2014/main" val="600811380"/>
                    </a:ext>
                  </a:extLst>
                </a:gridCol>
                <a:gridCol w="683788">
                  <a:extLst>
                    <a:ext uri="{9D8B030D-6E8A-4147-A177-3AD203B41FA5}">
                      <a16:colId xmlns:a16="http://schemas.microsoft.com/office/drawing/2014/main" val="1995286026"/>
                    </a:ext>
                  </a:extLst>
                </a:gridCol>
                <a:gridCol w="1085398">
                  <a:extLst>
                    <a:ext uri="{9D8B030D-6E8A-4147-A177-3AD203B41FA5}">
                      <a16:colId xmlns:a16="http://schemas.microsoft.com/office/drawing/2014/main" val="3378322451"/>
                    </a:ext>
                  </a:extLst>
                </a:gridCol>
              </a:tblGrid>
              <a:tr h="306589">
                <a:tc>
                  <a:txBody>
                    <a:bodyPr/>
                    <a:lstStyle/>
                    <a:p>
                      <a:pPr marL="0" algn="l" defTabSz="1416040" rtl="0" eaLnBrk="1" latinLnBrk="0" hangingPunct="1"/>
                      <a:r>
                        <a:rPr lang="ru-RU" sz="1600" b="1" i="0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Дополнительные позиции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121939"/>
                  </a:ext>
                </a:extLst>
              </a:tr>
              <a:tr h="306589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Соевый/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Soy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8315828"/>
                  </a:ext>
                </a:extLst>
              </a:tr>
              <a:tr h="306589">
                <a:tc>
                  <a:txBody>
                    <a:bodyPr/>
                    <a:lstStyle/>
                    <a:p>
                      <a:r>
                        <a:rPr lang="ru-RU" sz="1400" b="1" i="1" baseline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Кетчуп/</a:t>
                      </a:r>
                      <a:r>
                        <a:rPr lang="en-US" sz="1400" b="1" i="1" baseline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Ketchup</a:t>
                      </a:r>
                      <a:endParaRPr lang="ru-RU" sz="1400" b="1" i="1" baseline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7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952177"/>
                  </a:ext>
                </a:extLst>
              </a:tr>
              <a:tr h="188925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Сметана/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Sour cream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6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1/50</a:t>
                      </a:r>
                      <a:endParaRPr lang="ru-RU" sz="12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6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7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994505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Майонез/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Mayonnaise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6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1/50</a:t>
                      </a:r>
                    </a:p>
                    <a:p>
                      <a:pPr marL="0" marR="0" lvl="0" indent="0" algn="ctr" defTabSz="1416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i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6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7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96773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Хрен/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Horseradish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6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1/50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70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9363756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Горчица/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Mustard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6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1/50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70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4352952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Мари-роз/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Marie-rose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70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6790729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Тар-тар/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Tar-tar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70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2624935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Масло оливковое/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Olive oil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6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1/50</a:t>
                      </a:r>
                    </a:p>
                    <a:p>
                      <a:pPr algn="ctr"/>
                      <a:endParaRPr lang="ru-RU" sz="8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6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3386432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Бальзамическая заправка/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Balsamic dressing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6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1/50</a:t>
                      </a:r>
                    </a:p>
                    <a:p>
                      <a:pPr algn="ctr"/>
                      <a:endParaRPr lang="ru-RU" sz="8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6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070069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Лимон/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Lemon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6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1/30</a:t>
                      </a:r>
                    </a:p>
                    <a:p>
                      <a:pPr algn="ctr"/>
                      <a:endParaRPr lang="ru-RU" sz="8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16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5814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301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00" y="82800"/>
            <a:ext cx="1137600" cy="391539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606570"/>
              </p:ext>
            </p:extLst>
          </p:nvPr>
        </p:nvGraphicFramePr>
        <p:xfrm>
          <a:off x="188259" y="798982"/>
          <a:ext cx="5391805" cy="9544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2619">
                  <a:extLst>
                    <a:ext uri="{9D8B030D-6E8A-4147-A177-3AD203B41FA5}">
                      <a16:colId xmlns:a16="http://schemas.microsoft.com/office/drawing/2014/main" val="600811380"/>
                    </a:ext>
                  </a:extLst>
                </a:gridCol>
                <a:gridCol w="121339">
                  <a:extLst>
                    <a:ext uri="{9D8B030D-6E8A-4147-A177-3AD203B41FA5}">
                      <a16:colId xmlns:a16="http://schemas.microsoft.com/office/drawing/2014/main" val="1995286026"/>
                    </a:ext>
                  </a:extLst>
                </a:gridCol>
                <a:gridCol w="562449">
                  <a:extLst>
                    <a:ext uri="{9D8B030D-6E8A-4147-A177-3AD203B41FA5}">
                      <a16:colId xmlns:a16="http://schemas.microsoft.com/office/drawing/2014/main" val="2580506617"/>
                    </a:ext>
                  </a:extLst>
                </a:gridCol>
                <a:gridCol w="1085398">
                  <a:extLst>
                    <a:ext uri="{9D8B030D-6E8A-4147-A177-3AD203B41FA5}">
                      <a16:colId xmlns:a16="http://schemas.microsoft.com/office/drawing/2014/main" val="3378322451"/>
                    </a:ext>
                  </a:extLst>
                </a:gridCol>
              </a:tblGrid>
              <a:tr h="365760">
                <a:tc gridSpan="4"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Шампанские вина/</a:t>
                      </a:r>
                      <a:r>
                        <a:rPr lang="en-US" sz="16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Champagne</a:t>
                      </a:r>
                      <a:endParaRPr lang="ru-RU" sz="16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6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016297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Луи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Родерер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Винтаж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Брют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Louis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Roederer</a:t>
                      </a:r>
                      <a:r>
                        <a:rPr lang="ru-RU" sz="1400" b="1" i="1" baseline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Vintage Brut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51 000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30584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Карт Д ОР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Драпье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Брют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 </a:t>
                      </a:r>
                    </a:p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Drappier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Carte d Or Brut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16 000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171298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Кок т э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бэль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Пино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Нуар, розовое                                                                                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Cuvee Pinot Noir Rose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9 700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000175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marL="0" algn="l" defTabSz="1425550" rtl="0" eaLnBrk="1" latinLnBrk="0" hangingPunct="1"/>
                      <a:endParaRPr lang="ru-RU" sz="1400" b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514855"/>
                  </a:ext>
                </a:extLst>
              </a:tr>
              <a:tr h="365760">
                <a:tc gridSpan="4">
                  <a:txBody>
                    <a:bodyPr/>
                    <a:lstStyle/>
                    <a:p>
                      <a:pPr marL="0" algn="l" defTabSz="1425550" rtl="0" eaLnBrk="1" latinLnBrk="0" hangingPunct="1"/>
                      <a:r>
                        <a:rPr lang="ru-RU" sz="1600" b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Игристые вина/</a:t>
                      </a:r>
                      <a:r>
                        <a:rPr lang="en-US" sz="1600" b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Sparkling wine </a:t>
                      </a:r>
                      <a:endParaRPr lang="ru-RU" sz="1600" b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6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286072"/>
                  </a:ext>
                </a:extLst>
              </a:tr>
              <a:tr h="518160">
                <a:tc gridSpan="2"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Перлино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Асти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</a:p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Perlino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Asti DOCG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5 000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026490"/>
                  </a:ext>
                </a:extLst>
              </a:tr>
              <a:tr h="518160">
                <a:tc gridSpan="2"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Ла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Джойза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Проссекко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Тревизо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, сух./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La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Gioiosa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Prosecco Treviso Brut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4 000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5467231"/>
                  </a:ext>
                </a:extLst>
              </a:tr>
              <a:tr h="518160">
                <a:tc gridSpan="2"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Тинтонелли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Просеко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Спуманте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, сух./ </a:t>
                      </a:r>
                    </a:p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Tintonelli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Prosecco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Spumante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,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dry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2 300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8099828"/>
                  </a:ext>
                </a:extLst>
              </a:tr>
              <a:tr h="518160">
                <a:tc gridSpan="2"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Шато Тамань Эрмитаж,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полусл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./ 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Chateau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Tamagne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Heritage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Moelleux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1 500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116988"/>
                  </a:ext>
                </a:extLst>
              </a:tr>
              <a:tr h="518160">
                <a:tc gridSpan="2"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Шато Тамань Эрмитаж,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брют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Chateau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Tamagne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Heritage Brut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1 500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6463518"/>
                  </a:ext>
                </a:extLst>
              </a:tr>
              <a:tr h="518160">
                <a:tc gridSpan="2"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Ламбруско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Дель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Эмилио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красн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.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п.сл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Lamrusco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Dell Emilia rosso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1 500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407265"/>
                  </a:ext>
                </a:extLst>
              </a:tr>
              <a:tr h="518160">
                <a:tc gridSpan="2"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Ламбруско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Дель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Эмилио белое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п.сл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Lamrusco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Dell Emilia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bianco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1 500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710069"/>
                  </a:ext>
                </a:extLst>
              </a:tr>
              <a:tr h="344891">
                <a:tc gridSpan="2">
                  <a:txBody>
                    <a:bodyPr/>
                    <a:lstStyle/>
                    <a:p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53834"/>
                  </a:ext>
                </a:extLst>
              </a:tr>
              <a:tr h="359927">
                <a:tc gridSpan="4"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Вина по бокалам/</a:t>
                      </a:r>
                      <a:r>
                        <a:rPr lang="en-US" sz="16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Wine by the glass </a:t>
                      </a:r>
                      <a:endParaRPr lang="ru-RU" sz="16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15218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Усадьба</a:t>
                      </a:r>
                      <a:r>
                        <a:rPr lang="ru-RU" sz="1400" b="1" i="1" baseline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Дивноморское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,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Россия, белое, сух./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Divnomorskoye manor, Russia, white, dry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,15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520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2 600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222167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Усадьба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Дивноморское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, Россия,</a:t>
                      </a:r>
                    </a:p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роз.сух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./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Divnomorskoye manor, Russia, rose, dry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0,15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540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2 700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40359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Усадьба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Дивномоское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, Россия,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красн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. сух./ </a:t>
                      </a:r>
                    </a:p>
                    <a:p>
                      <a:r>
                        <a:rPr lang="sv-SE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Divnomorskoye manor, Russia, red, dry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1416040" rtl="0" eaLnBrk="1" latinLnBrk="0" hangingPunct="1"/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0,15</a:t>
                      </a:r>
                    </a:p>
                    <a:p>
                      <a:pPr marL="0" algn="ctr" defTabSz="1416040" rtl="0" eaLnBrk="1" latinLnBrk="0" hangingPunct="1"/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0,75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600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3 000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4171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266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00" y="82800"/>
            <a:ext cx="1137600" cy="391539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760181"/>
              </p:ext>
            </p:extLst>
          </p:nvPr>
        </p:nvGraphicFramePr>
        <p:xfrm>
          <a:off x="188259" y="798982"/>
          <a:ext cx="5391805" cy="8363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3958">
                  <a:extLst>
                    <a:ext uri="{9D8B030D-6E8A-4147-A177-3AD203B41FA5}">
                      <a16:colId xmlns:a16="http://schemas.microsoft.com/office/drawing/2014/main" val="600811380"/>
                    </a:ext>
                  </a:extLst>
                </a:gridCol>
                <a:gridCol w="562449">
                  <a:extLst>
                    <a:ext uri="{9D8B030D-6E8A-4147-A177-3AD203B41FA5}">
                      <a16:colId xmlns:a16="http://schemas.microsoft.com/office/drawing/2014/main" val="2580506617"/>
                    </a:ext>
                  </a:extLst>
                </a:gridCol>
                <a:gridCol w="1085398">
                  <a:extLst>
                    <a:ext uri="{9D8B030D-6E8A-4147-A177-3AD203B41FA5}">
                      <a16:colId xmlns:a16="http://schemas.microsoft.com/office/drawing/2014/main" val="3378322451"/>
                    </a:ext>
                  </a:extLst>
                </a:gridCol>
              </a:tblGrid>
              <a:tr h="435930">
                <a:tc gridSpan="3"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Белые вина/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White wines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171298"/>
                  </a:ext>
                </a:extLst>
              </a:tr>
              <a:tr h="718136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Кари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Лентоцци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Совиньон Блан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Тревенеция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 сух. (Италия)/</a:t>
                      </a:r>
                    </a:p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Cari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Lentozzi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Sauvignon Blanc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Trevenezie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,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dry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(Italy)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3 200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000175"/>
                  </a:ext>
                </a:extLst>
              </a:tr>
              <a:tr h="347353">
                <a:tc>
                  <a:txBody>
                    <a:bodyPr/>
                    <a:lstStyle/>
                    <a:p>
                      <a:pPr marL="0" algn="l" defTabSz="1425550" rtl="0" eaLnBrk="1" latinLnBrk="0" hangingPunct="1"/>
                      <a:r>
                        <a:rPr lang="ru-RU" sz="1400" b="1" i="1" kern="120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Каса</a:t>
                      </a:r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 Гранде </a:t>
                      </a:r>
                      <a:r>
                        <a:rPr lang="ru-RU" sz="1400" b="1" i="1" kern="120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Айрен</a:t>
                      </a:r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, п/</a:t>
                      </a:r>
                      <a:r>
                        <a:rPr lang="ru-RU" sz="1400" b="1" i="1" kern="120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сл</a:t>
                      </a:r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(Испания)/</a:t>
                      </a:r>
                    </a:p>
                    <a:p>
                      <a:pPr marL="0" algn="l" defTabSz="1425550" rtl="0" eaLnBrk="1" latinLnBrk="0" hangingPunct="1"/>
                      <a:r>
                        <a:rPr lang="en-US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Casa Grande </a:t>
                      </a:r>
                      <a:r>
                        <a:rPr lang="en-US" sz="1400" b="1" i="1" kern="120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Airen</a:t>
                      </a:r>
                      <a:r>
                        <a:rPr lang="en-US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1" kern="120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blanco</a:t>
                      </a:r>
                      <a:r>
                        <a:rPr lang="en-US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1" kern="120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semidulse</a:t>
                      </a:r>
                      <a:r>
                        <a:rPr lang="en-US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 (Spain)</a:t>
                      </a:r>
                      <a:endParaRPr lang="ru-RU" sz="1400" b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0,75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416040" rtl="0" eaLnBrk="1" latinLnBrk="0" hangingPunct="1"/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1 800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514855"/>
                  </a:ext>
                </a:extLst>
              </a:tr>
              <a:tr h="347353">
                <a:tc>
                  <a:txBody>
                    <a:bodyPr/>
                    <a:lstStyle/>
                    <a:p>
                      <a:pPr marL="0" algn="l" defTabSz="1425550" rtl="0" eaLnBrk="1" latinLnBrk="0" hangingPunct="1"/>
                      <a:endParaRPr lang="ru-RU" sz="1400" b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1" i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416040" rtl="0" eaLnBrk="1" latinLnBrk="0" hangingPunct="1"/>
                      <a:endParaRPr lang="ru-RU" sz="1400" b="1" i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1152346"/>
                  </a:ext>
                </a:extLst>
              </a:tr>
              <a:tr h="353778">
                <a:tc gridSpan="3">
                  <a:txBody>
                    <a:bodyPr/>
                    <a:lstStyle/>
                    <a:p>
                      <a:pPr marL="0" algn="l" defTabSz="1425550" rtl="0" eaLnBrk="1" latinLnBrk="0" hangingPunct="1"/>
                      <a:r>
                        <a:rPr lang="ru-RU" sz="1600" b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Красные вина/</a:t>
                      </a:r>
                      <a:r>
                        <a:rPr lang="en-US" sz="1600" b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Red wines</a:t>
                      </a:r>
                      <a:endParaRPr lang="ru-RU" sz="1600" b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286072"/>
                  </a:ext>
                </a:extLst>
              </a:tr>
              <a:tr h="718136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Ла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Казада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Санджовезе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Италия </a:t>
                      </a:r>
                    </a:p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крас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. сух./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La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Casada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Sangiovese Italy,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red,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dry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2 200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5467231"/>
                  </a:ext>
                </a:extLst>
              </a:tr>
              <a:tr h="508680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Райсес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Крианца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, Испания, сух./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Crianza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Raices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,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Spain, dry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2 400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613473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8099828"/>
                  </a:ext>
                </a:extLst>
              </a:tr>
              <a:tr h="445561">
                <a:tc gridSpan="3">
                  <a:txBody>
                    <a:bodyPr/>
                    <a:lstStyle/>
                    <a:p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Aperitifs / </a:t>
                      </a:r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Аперитивы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116988"/>
                  </a:ext>
                </a:extLst>
              </a:tr>
              <a:tr h="508680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Перлино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Бьянко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Perlino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Bianco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1,00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160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3 200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6463518"/>
                  </a:ext>
                </a:extLst>
              </a:tr>
              <a:tr h="508680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Мартини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Розато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Martini 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Rozato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1,00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240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4 800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407265"/>
                  </a:ext>
                </a:extLst>
              </a:tr>
              <a:tr h="508680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Апероль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Aperol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1,00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270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5 400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710069"/>
                  </a:ext>
                </a:extLst>
              </a:tr>
              <a:tr h="333593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53834"/>
                  </a:ext>
                </a:extLst>
              </a:tr>
              <a:tr h="348136">
                <a:tc gridSpan="3"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Ликёры/</a:t>
                      </a:r>
                      <a:r>
                        <a:rPr lang="en-US" sz="16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Liqueurs </a:t>
                      </a:r>
                      <a:endParaRPr lang="ru-RU" sz="16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1521801"/>
                  </a:ext>
                </a:extLst>
              </a:tr>
              <a:tr h="337978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Егермайстер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Jagermeister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430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2221671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Калуа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Kahlua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560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403593"/>
                  </a:ext>
                </a:extLst>
              </a:tr>
              <a:tr h="327872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Куантро/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Cointreau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280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610598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Малибу/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Malibu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9593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78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00" y="82800"/>
            <a:ext cx="1137600" cy="391539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112068"/>
              </p:ext>
            </p:extLst>
          </p:nvPr>
        </p:nvGraphicFramePr>
        <p:xfrm>
          <a:off x="188259" y="798982"/>
          <a:ext cx="5391805" cy="8949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2619">
                  <a:extLst>
                    <a:ext uri="{9D8B030D-6E8A-4147-A177-3AD203B41FA5}">
                      <a16:colId xmlns:a16="http://schemas.microsoft.com/office/drawing/2014/main" val="600811380"/>
                    </a:ext>
                  </a:extLst>
                </a:gridCol>
                <a:gridCol w="683788">
                  <a:extLst>
                    <a:ext uri="{9D8B030D-6E8A-4147-A177-3AD203B41FA5}">
                      <a16:colId xmlns:a16="http://schemas.microsoft.com/office/drawing/2014/main" val="1995286026"/>
                    </a:ext>
                  </a:extLst>
                </a:gridCol>
                <a:gridCol w="1085398">
                  <a:extLst>
                    <a:ext uri="{9D8B030D-6E8A-4147-A177-3AD203B41FA5}">
                      <a16:colId xmlns:a16="http://schemas.microsoft.com/office/drawing/2014/main" val="3378322451"/>
                    </a:ext>
                  </a:extLst>
                </a:gridCol>
              </a:tblGrid>
              <a:tr h="370912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Блю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Кюрасао/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Blue Curacao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320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305841"/>
                  </a:ext>
                </a:extLst>
              </a:tr>
              <a:tr h="295835">
                <a:tc>
                  <a:txBody>
                    <a:bodyPr/>
                    <a:lstStyle/>
                    <a:p>
                      <a:r>
                        <a:rPr lang="fr-FR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Крем</a:t>
                      </a:r>
                      <a:r>
                        <a:rPr lang="fr-FR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fr-FR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де</a:t>
                      </a:r>
                      <a:r>
                        <a:rPr lang="fr-FR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fr-FR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Кассис</a:t>
                      </a:r>
                      <a:r>
                        <a:rPr lang="fr-FR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/Crème de Cassis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220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000175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pPr marL="0" algn="l" defTabSz="1425550" rtl="0" eaLnBrk="1" latinLnBrk="0" hangingPunct="1"/>
                      <a:r>
                        <a:rPr lang="ru-RU" sz="1400" b="1" kern="120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Фрукко</a:t>
                      </a:r>
                      <a:r>
                        <a:rPr lang="ru-RU" sz="1400" b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 Шульц Сливочный/</a:t>
                      </a:r>
                    </a:p>
                    <a:p>
                      <a:pPr marL="0" algn="l" defTabSz="1425550" rtl="0" eaLnBrk="1" latinLnBrk="0" hangingPunct="1"/>
                      <a:r>
                        <a:rPr lang="en-US" sz="1400" b="1" kern="120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Fruko</a:t>
                      </a:r>
                      <a:r>
                        <a:rPr lang="en-US" sz="1400" b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 Schulz Cream </a:t>
                      </a:r>
                      <a:endParaRPr lang="ru-RU" sz="1400" b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220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514855"/>
                  </a:ext>
                </a:extLst>
              </a:tr>
              <a:tr h="306589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Фрукко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Шульц Кофейный/</a:t>
                      </a:r>
                    </a:p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Fruko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Schulz Coffee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220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026490"/>
                  </a:ext>
                </a:extLst>
              </a:tr>
              <a:tr h="487674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Фрукко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Шульц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Трипл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Сек/</a:t>
                      </a:r>
                    </a:p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Fruko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Schulz Triple Se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320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5467231"/>
                  </a:ext>
                </a:extLst>
              </a:tr>
              <a:tr h="265347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613473"/>
                  </a:ext>
                </a:extLst>
              </a:tr>
              <a:tr h="299224">
                <a:tc gridSpan="3"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Крепкие напитки/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Strong Beverage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8099828"/>
                  </a:ext>
                </a:extLst>
              </a:tr>
              <a:tr h="401457">
                <a:tc gridSpan="3">
                  <a:txBody>
                    <a:bodyPr/>
                    <a:lstStyle/>
                    <a:p>
                      <a:r>
                        <a:rPr lang="ru-RU" sz="1600" b="1" i="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Купажированный</a:t>
                      </a:r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виски/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Blended whisky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116988"/>
                  </a:ext>
                </a:extLst>
              </a:tr>
              <a:tr h="508680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Уайт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Стэг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White Stag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270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3 780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6463518"/>
                  </a:ext>
                </a:extLst>
              </a:tr>
              <a:tr h="508680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Вест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Корк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Айриш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Стаут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West Cork Irish Stout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670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9 300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710069"/>
                  </a:ext>
                </a:extLst>
              </a:tr>
              <a:tr h="333593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Джонни Уокер Ред лейбл/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Johnnie Walker Red Label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1,00</a:t>
                      </a: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600</a:t>
                      </a:r>
                    </a:p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12 000</a:t>
                      </a: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53834"/>
                  </a:ext>
                </a:extLst>
              </a:tr>
              <a:tr h="33797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Джонни Уокер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Блэк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лейбл/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Johnnie Walker Black Label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1,00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890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17 800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2221671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Чивас Ригал 12 лет/</a:t>
                      </a:r>
                    </a:p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Chivas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Regal 12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y.o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.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1 200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16 800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403593"/>
                  </a:ext>
                </a:extLst>
              </a:tr>
              <a:tr h="327872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Чивас Ригал 18 лет/</a:t>
                      </a:r>
                    </a:p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Chivas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Regal 18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y.o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.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1 900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26 600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610598"/>
                  </a:ext>
                </a:extLst>
              </a:tr>
              <a:tr h="327872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928948"/>
                  </a:ext>
                </a:extLst>
              </a:tr>
              <a:tr h="343158">
                <a:tc gridSpan="3">
                  <a:txBody>
                    <a:bodyPr/>
                    <a:lstStyle/>
                    <a:p>
                      <a:r>
                        <a:rPr lang="ru-RU" sz="1600" b="1" i="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Односолодовый</a:t>
                      </a:r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виски/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Single malt whisk</a:t>
                      </a:r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е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y 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9593864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Макаллан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12 лет,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Хайленд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</a:p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Macallan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12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y.o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., Highland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860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12 400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96773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Гленфиддик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12 лет/</a:t>
                      </a:r>
                    </a:p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Glenfiddich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12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y.o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.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1 200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24 000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867386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Томинтул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Спейсайд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12 лет/ </a:t>
                      </a:r>
                    </a:p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Tomintoul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Speyside12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y.o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.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2 100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29 400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688484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739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573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00" y="82800"/>
            <a:ext cx="1137600" cy="391539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056290"/>
              </p:ext>
            </p:extLst>
          </p:nvPr>
        </p:nvGraphicFramePr>
        <p:xfrm>
          <a:off x="188259" y="798982"/>
          <a:ext cx="5391805" cy="8883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2619">
                  <a:extLst>
                    <a:ext uri="{9D8B030D-6E8A-4147-A177-3AD203B41FA5}">
                      <a16:colId xmlns:a16="http://schemas.microsoft.com/office/drawing/2014/main" val="600811380"/>
                    </a:ext>
                  </a:extLst>
                </a:gridCol>
                <a:gridCol w="683788">
                  <a:extLst>
                    <a:ext uri="{9D8B030D-6E8A-4147-A177-3AD203B41FA5}">
                      <a16:colId xmlns:a16="http://schemas.microsoft.com/office/drawing/2014/main" val="1995286026"/>
                    </a:ext>
                  </a:extLst>
                </a:gridCol>
                <a:gridCol w="1085398">
                  <a:extLst>
                    <a:ext uri="{9D8B030D-6E8A-4147-A177-3AD203B41FA5}">
                      <a16:colId xmlns:a16="http://schemas.microsoft.com/office/drawing/2014/main" val="3378322451"/>
                    </a:ext>
                  </a:extLst>
                </a:gridCol>
              </a:tblGrid>
              <a:tr h="370912">
                <a:tc gridSpan="3"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Крепкие напитки/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Strong Beverage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305841"/>
                  </a:ext>
                </a:extLst>
              </a:tr>
              <a:tr h="295835"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Водка/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Vodka 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000175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pPr marL="0" algn="l" defTabSz="1425550" rtl="0" eaLnBrk="1" latinLnBrk="0" hangingPunct="1"/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Белуга </a:t>
                      </a:r>
                      <a:r>
                        <a:rPr lang="ru-RU" sz="1400" b="1" i="1" kern="120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Нобл</a:t>
                      </a:r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Beluga Noble </a:t>
                      </a:r>
                      <a:endParaRPr lang="ru-RU" sz="1400" b="1" i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</a:t>
                      </a:r>
                    </a:p>
                    <a:p>
                      <a:pPr algn="ctr"/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390</a:t>
                      </a:r>
                    </a:p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5 460</a:t>
                      </a:r>
                    </a:p>
                    <a:p>
                      <a:pPr algn="ctr"/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514855"/>
                  </a:ext>
                </a:extLst>
              </a:tr>
              <a:tr h="306589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Царская Оригинальная/</a:t>
                      </a:r>
                    </a:p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Tsarskaya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Original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140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1 400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026490"/>
                  </a:ext>
                </a:extLst>
              </a:tr>
              <a:tr h="297622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Царская Золотая/</a:t>
                      </a:r>
                    </a:p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Tsarskaya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Gold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200</a:t>
                      </a:r>
                    </a:p>
                    <a:p>
                      <a:pPr algn="ctr"/>
                      <a:r>
                        <a:rPr lang="ru-RU" sz="1400" b="1" i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2 000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5467231"/>
                  </a:ext>
                </a:extLst>
              </a:tr>
              <a:tr h="297622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716034"/>
                  </a:ext>
                </a:extLst>
              </a:tr>
              <a:tr h="265347">
                <a:tc gridSpan="3"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Джин/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Gin 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613473"/>
                  </a:ext>
                </a:extLst>
              </a:tr>
              <a:tr h="504703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Бифитер/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Beefeater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</a:t>
                      </a:r>
                    </a:p>
                  </a:txBody>
                  <a:tcPr marT="45721" marB="4572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370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</a:t>
                      </a:r>
                      <a:r>
                        <a:rPr lang="ru-RU" sz="1400" b="1" i="1" baseline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180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6463518"/>
                  </a:ext>
                </a:extLst>
              </a:tr>
              <a:tr h="508680">
                <a:tc>
                  <a:txBody>
                    <a:bodyPr/>
                    <a:lstStyle/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Хайманс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Лондон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Haymans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London dry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1,0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670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13 400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407265"/>
                  </a:ext>
                </a:extLst>
              </a:tr>
              <a:tr h="275203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710069"/>
                  </a:ext>
                </a:extLst>
              </a:tr>
              <a:tr h="333593">
                <a:tc gridSpan="3"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Ром/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Rum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53834"/>
                  </a:ext>
                </a:extLst>
              </a:tr>
              <a:tr h="337978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Рон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Эль Боко, белый/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Ron El Boko, white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200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2 800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2221671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Рон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Эль Боко, черный/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Ron El Boko,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black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200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2 800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403593"/>
                  </a:ext>
                </a:extLst>
              </a:tr>
              <a:tr h="327872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610598"/>
                  </a:ext>
                </a:extLst>
              </a:tr>
              <a:tr h="327872"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Текила/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Tequila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928948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Ольмека Белая/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Olmeca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Blanco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1,0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380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7 600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96773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Ольмека Золотая/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Olmeca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Gold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1,0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530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10 600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867386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Сауза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Голд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Sauza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Gold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1,0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360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7 200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688484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Ольмека Белая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Классико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  <a:p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Olmeca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White Classic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380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7041931"/>
                  </a:ext>
                </a:extLst>
              </a:tr>
              <a:tr h="321143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585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672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00" y="82800"/>
            <a:ext cx="1137600" cy="391539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069910"/>
              </p:ext>
            </p:extLst>
          </p:nvPr>
        </p:nvGraphicFramePr>
        <p:xfrm>
          <a:off x="188259" y="798982"/>
          <a:ext cx="5391805" cy="8686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2619">
                  <a:extLst>
                    <a:ext uri="{9D8B030D-6E8A-4147-A177-3AD203B41FA5}">
                      <a16:colId xmlns:a16="http://schemas.microsoft.com/office/drawing/2014/main" val="600811380"/>
                    </a:ext>
                  </a:extLst>
                </a:gridCol>
                <a:gridCol w="683788">
                  <a:extLst>
                    <a:ext uri="{9D8B030D-6E8A-4147-A177-3AD203B41FA5}">
                      <a16:colId xmlns:a16="http://schemas.microsoft.com/office/drawing/2014/main" val="1995286026"/>
                    </a:ext>
                  </a:extLst>
                </a:gridCol>
                <a:gridCol w="1085398">
                  <a:extLst>
                    <a:ext uri="{9D8B030D-6E8A-4147-A177-3AD203B41FA5}">
                      <a16:colId xmlns:a16="http://schemas.microsoft.com/office/drawing/2014/main" val="3378322451"/>
                    </a:ext>
                  </a:extLst>
                </a:gridCol>
              </a:tblGrid>
              <a:tr h="299224">
                <a:tc gridSpan="3">
                  <a:txBody>
                    <a:bodyPr/>
                    <a:lstStyle/>
                    <a:p>
                      <a:pPr marL="0" algn="l" defTabSz="1425550" rtl="0" eaLnBrk="1" latinLnBrk="0" hangingPunct="1"/>
                      <a:r>
                        <a:rPr lang="ru-RU" sz="1600" b="1" i="0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Крепкие напитки/</a:t>
                      </a:r>
                      <a:r>
                        <a:rPr lang="en-US" sz="1600" b="1" i="0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Strong Beverage </a:t>
                      </a:r>
                      <a:endParaRPr lang="ru-RU" sz="1400" b="1" i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7699672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pPr marL="0" algn="l" defTabSz="1425550" rtl="0" eaLnBrk="1" latinLnBrk="0" hangingPunct="1"/>
                      <a:r>
                        <a:rPr lang="ru-RU" sz="1600" b="1" i="0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Коньяк/С</a:t>
                      </a:r>
                      <a:r>
                        <a:rPr lang="en-US" sz="1600" b="1" i="0" kern="120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ognac</a:t>
                      </a:r>
                      <a:r>
                        <a:rPr lang="en-US" sz="1600" b="1" i="0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1400" b="1" i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5031147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pPr marL="0" algn="l" defTabSz="1425550" rtl="0" eaLnBrk="1" latinLnBrk="0" hangingPunct="1"/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Хеннесси ХО/</a:t>
                      </a:r>
                      <a:r>
                        <a:rPr lang="en-US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Hennessy XO</a:t>
                      </a:r>
                      <a:endParaRPr lang="ru-RU" sz="1400" b="1" i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4 900</a:t>
                      </a:r>
                    </a:p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68 600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8627212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pPr marL="0" algn="l" defTabSz="1425550" rtl="0" eaLnBrk="1" latinLnBrk="0" hangingPunct="1"/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Реми Мартин </a:t>
                      </a:r>
                      <a:r>
                        <a:rPr lang="en-US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VS </a:t>
                      </a:r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Remy Martin VS</a:t>
                      </a:r>
                      <a:endParaRPr lang="ru-RU" sz="1400" b="1" i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1 050</a:t>
                      </a:r>
                    </a:p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14 700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6587208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pPr marL="0" algn="l" defTabSz="1425550" rtl="0" eaLnBrk="1" latinLnBrk="0" hangingPunct="1"/>
                      <a:r>
                        <a:rPr lang="ru-RU" sz="1400" b="1" i="1" kern="120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Меуков</a:t>
                      </a:r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VS</a:t>
                      </a:r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400" b="1" i="1" kern="120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Meukow</a:t>
                      </a:r>
                      <a:r>
                        <a:rPr lang="en-US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 VS</a:t>
                      </a:r>
                      <a:endParaRPr lang="ru-RU" sz="1400" b="1" i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</a:t>
                      </a:r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900</a:t>
                      </a:r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  <a:p>
                      <a:pPr algn="ctr"/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12 </a:t>
                      </a:r>
                      <a:r>
                        <a:rPr lang="en-US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6</a:t>
                      </a:r>
                      <a:r>
                        <a:rPr lang="ru-RU" sz="1400" b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514855"/>
                  </a:ext>
                </a:extLst>
              </a:tr>
              <a:tr h="306589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Готье 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VS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/ 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Gautier VS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0,7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850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11 900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026490"/>
                  </a:ext>
                </a:extLst>
              </a:tr>
              <a:tr h="255261">
                <a:tc gridSpan="3">
                  <a:txBody>
                    <a:bodyPr/>
                    <a:lstStyle/>
                    <a:p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613473"/>
                  </a:ext>
                </a:extLst>
              </a:tr>
              <a:tr h="430968">
                <a:tc gridSpan="3"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Бренди/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Brandy 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6463518"/>
                  </a:ext>
                </a:extLst>
              </a:tr>
              <a:tr h="508680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Коньяк «Кремлевская награда»</a:t>
                      </a:r>
                    </a:p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10 лет, Армения/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Brandy 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«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Kremlin Award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»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 y.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о., 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Armenia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1 080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10 800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407265"/>
                  </a:ext>
                </a:extLst>
              </a:tr>
              <a:tr h="275203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Коньяк «Кремлевская награда» </a:t>
                      </a:r>
                    </a:p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7 лет, Армения/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Brandy 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«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Kremlin Award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»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7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y.o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., Armenia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0,05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980</a:t>
                      </a:r>
                    </a:p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9 800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710069"/>
                  </a:ext>
                </a:extLst>
              </a:tr>
              <a:tr h="333593">
                <a:tc gridSpan="3">
                  <a:txBody>
                    <a:bodyPr/>
                    <a:lstStyle/>
                    <a:p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53834"/>
                  </a:ext>
                </a:extLst>
              </a:tr>
              <a:tr h="337978"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Бутылочное пиво/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Bottled Beer 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2221671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«Хольстен Премиум»/ </a:t>
                      </a:r>
                    </a:p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«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Holsten Premium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»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0,45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403593"/>
                  </a:ext>
                </a:extLst>
              </a:tr>
              <a:tr h="327872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«Корона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Екстра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»/</a:t>
                      </a:r>
                      <a:r>
                        <a:rPr lang="ru-RU" sz="1400" b="1" i="1" baseline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«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Corona Extra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»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0,35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360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610598"/>
                  </a:ext>
                </a:extLst>
              </a:tr>
              <a:tr h="327872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«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Карловец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Светлый Лежак»/                                                                                                                                                                                                                                                                     «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Karlovec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Svetly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Lezak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»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928948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«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Карловец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Темный Лежак»/                                                                                                                                                                                                                                                                     «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Karlovec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Tmavy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Lezak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»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96773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Гренки с чесночным соусом/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Toasts chuck with garlic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souce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1/120/</a:t>
                      </a:r>
                    </a:p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20/50/3 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867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512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00" y="82800"/>
            <a:ext cx="1137600" cy="391539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369348"/>
              </p:ext>
            </p:extLst>
          </p:nvPr>
        </p:nvGraphicFramePr>
        <p:xfrm>
          <a:off x="188259" y="798982"/>
          <a:ext cx="5391805" cy="9321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2619">
                  <a:extLst>
                    <a:ext uri="{9D8B030D-6E8A-4147-A177-3AD203B41FA5}">
                      <a16:colId xmlns:a16="http://schemas.microsoft.com/office/drawing/2014/main" val="600811380"/>
                    </a:ext>
                  </a:extLst>
                </a:gridCol>
                <a:gridCol w="683788">
                  <a:extLst>
                    <a:ext uri="{9D8B030D-6E8A-4147-A177-3AD203B41FA5}">
                      <a16:colId xmlns:a16="http://schemas.microsoft.com/office/drawing/2014/main" val="1995286026"/>
                    </a:ext>
                  </a:extLst>
                </a:gridCol>
                <a:gridCol w="1085398">
                  <a:extLst>
                    <a:ext uri="{9D8B030D-6E8A-4147-A177-3AD203B41FA5}">
                      <a16:colId xmlns:a16="http://schemas.microsoft.com/office/drawing/2014/main" val="3378322451"/>
                    </a:ext>
                  </a:extLst>
                </a:gridCol>
              </a:tblGrid>
              <a:tr h="299224">
                <a:tc gridSpan="3">
                  <a:txBody>
                    <a:bodyPr/>
                    <a:lstStyle/>
                    <a:p>
                      <a:pPr marL="0" algn="l" defTabSz="1425550" rtl="0" eaLnBrk="1" latinLnBrk="0" hangingPunct="1"/>
                      <a:r>
                        <a:rPr lang="ru-RU" sz="1600" b="1" i="0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Безалкогольные напитки/</a:t>
                      </a:r>
                      <a:r>
                        <a:rPr lang="en-US" sz="1600" b="1" i="0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Soft drinks &amp; Juices</a:t>
                      </a:r>
                    </a:p>
                    <a:p>
                      <a:pPr marL="0" algn="l" defTabSz="1425550" rtl="0" eaLnBrk="1" latinLnBrk="0" hangingPunct="1"/>
                      <a:endParaRPr lang="ru-RU" sz="1600" b="1" i="0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891552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Минеральная вода/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Mineral water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4103108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Ассортимент лимонадов/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Assortiment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of lemonades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104536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Биттер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лемон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Bitter lemon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0,33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180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1788293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pPr marL="0" algn="l" defTabSz="1425550" rtl="0" eaLnBrk="1" latinLnBrk="0" hangingPunct="1"/>
                      <a:r>
                        <a:rPr lang="en-US" sz="1400" b="1" i="1" kern="120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Морс</a:t>
                      </a:r>
                      <a:r>
                        <a:rPr lang="en-US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1" kern="120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ягодный</a:t>
                      </a:r>
                      <a:r>
                        <a:rPr lang="en-US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/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Mors</a:t>
                      </a:r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(Soft drinks made from berries</a:t>
                      </a:r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0,25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90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514855"/>
                  </a:ext>
                </a:extLst>
              </a:tr>
              <a:tr h="306589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Соки и нектары в ассортименте/ 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Assortment juices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0,2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026490"/>
                  </a:ext>
                </a:extLst>
              </a:tr>
              <a:tr h="297622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Сан Пеллегрино (с газом)/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San Pellegrino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(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with gas)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0,25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5467231"/>
                  </a:ext>
                </a:extLst>
              </a:tr>
              <a:tr h="297622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711196"/>
                  </a:ext>
                </a:extLst>
              </a:tr>
              <a:tr h="255261">
                <a:tc gridSpan="3"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Свежевыжатые соки/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Fresh  juices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8613473"/>
                  </a:ext>
                </a:extLst>
              </a:tr>
              <a:tr h="508680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Апельсиновый/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Orange juice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0,25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320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407265"/>
                  </a:ext>
                </a:extLst>
              </a:tr>
              <a:tr h="275203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Яблочный/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Apple juice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0,25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240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710069"/>
                  </a:ext>
                </a:extLst>
              </a:tr>
              <a:tr h="33797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Морковный/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Carrot juice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0,25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240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2221671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403593"/>
                  </a:ext>
                </a:extLst>
              </a:tr>
              <a:tr h="327872">
                <a:tc gridSpan="3">
                  <a:txBody>
                    <a:bodyPr/>
                    <a:lstStyle/>
                    <a:p>
                      <a:r>
                        <a:rPr lang="ru-RU" sz="16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Горячие напитки/</a:t>
                      </a:r>
                      <a:r>
                        <a:rPr lang="en-US" sz="16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Hot drinks</a:t>
                      </a:r>
                      <a:endParaRPr lang="ru-RU" sz="16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610598"/>
                  </a:ext>
                </a:extLst>
              </a:tr>
              <a:tr h="327872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Американо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Americano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1/120/20/20/20/</a:t>
                      </a:r>
                    </a:p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928948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Эспрессо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Espresso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1/50/20/20/10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96773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Ристретто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Ristretto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1/25/20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867386"/>
                  </a:ext>
                </a:extLst>
              </a:tr>
              <a:tr h="242260">
                <a:tc>
                  <a:txBody>
                    <a:bodyPr/>
                    <a:lstStyle/>
                    <a:p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Латте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Latte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1/50/250/20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688484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Капучино/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Cappuccino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1/50/150/20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280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0126927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Двойной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Эспрессо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/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Double Espresso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1/100/20/20/10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086498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Чай в чайнике в ассортименте/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Selection of Herbal tea (teapot)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1/360/40/20/20/</a:t>
                      </a:r>
                    </a:p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9962623"/>
                  </a:ext>
                </a:extLst>
              </a:tr>
              <a:tr h="34315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Чай в ассортименте (пакетированный)/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Assortment tea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  <a:p>
                      <a:endParaRPr lang="ru-RU" sz="14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1/170/20/</a:t>
                      </a:r>
                    </a:p>
                    <a:p>
                      <a:pPr algn="ctr"/>
                      <a:r>
                        <a:rPr lang="ru-RU" sz="12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6546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002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0" r="3485" b="745"/>
          <a:stretch/>
        </p:blipFill>
        <p:spPr>
          <a:xfrm>
            <a:off x="0" y="-1"/>
            <a:ext cx="5580529" cy="1062037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7508" y="3496235"/>
            <a:ext cx="4185047" cy="1697286"/>
          </a:xfrm>
        </p:spPr>
        <p:txBody>
          <a:bodyPr/>
          <a:lstStyle/>
          <a:p>
            <a:r>
              <a:rPr lang="ru-RU" dirty="0">
                <a:solidFill>
                  <a:srgbClr val="14315E"/>
                </a:solidFill>
              </a:rPr>
              <a:t>КУХНЯ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88" y="81590"/>
            <a:ext cx="1137542" cy="39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115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00" y="82800"/>
            <a:ext cx="1137600" cy="391539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558772"/>
              </p:ext>
            </p:extLst>
          </p:nvPr>
        </p:nvGraphicFramePr>
        <p:xfrm>
          <a:off x="188259" y="798982"/>
          <a:ext cx="5391805" cy="9479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2619">
                  <a:extLst>
                    <a:ext uri="{9D8B030D-6E8A-4147-A177-3AD203B41FA5}">
                      <a16:colId xmlns:a16="http://schemas.microsoft.com/office/drawing/2014/main" val="600811380"/>
                    </a:ext>
                  </a:extLst>
                </a:gridCol>
                <a:gridCol w="683788">
                  <a:extLst>
                    <a:ext uri="{9D8B030D-6E8A-4147-A177-3AD203B41FA5}">
                      <a16:colId xmlns:a16="http://schemas.microsoft.com/office/drawing/2014/main" val="1995286026"/>
                    </a:ext>
                  </a:extLst>
                </a:gridCol>
                <a:gridCol w="1085398">
                  <a:extLst>
                    <a:ext uri="{9D8B030D-6E8A-4147-A177-3AD203B41FA5}">
                      <a16:colId xmlns:a16="http://schemas.microsoft.com/office/drawing/2014/main" val="3378322451"/>
                    </a:ext>
                  </a:extLst>
                </a:gridCol>
              </a:tblGrid>
              <a:tr h="299224">
                <a:tc>
                  <a:txBody>
                    <a:bodyPr/>
                    <a:lstStyle/>
                    <a:p>
                      <a:pPr marL="0" algn="l" defTabSz="1425550" rtl="0" eaLnBrk="1" latinLnBrk="0" hangingPunct="1"/>
                      <a:r>
                        <a:rPr lang="ru-RU" sz="1600" b="1" i="0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Холодные закуски/</a:t>
                      </a:r>
                      <a:r>
                        <a:rPr lang="en-US" sz="1600" b="1" i="0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Cold starters </a:t>
                      </a:r>
                      <a:endParaRPr lang="ru-RU" sz="1600" b="1" i="0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4941957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pPr marL="0" algn="l" defTabSz="1425550" rtl="0" eaLnBrk="1" latinLnBrk="0" hangingPunct="1"/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Красная икра с тостами, кремом на водке и укропе/</a:t>
                      </a:r>
                      <a:r>
                        <a:rPr lang="en-US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Red caviar on toast, with vodka and dill cream</a:t>
                      </a:r>
                      <a:endParaRPr lang="ru-RU" sz="1400" b="1" i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1/145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1 300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9813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pPr marL="0" algn="l" defTabSz="1425550" rtl="0" eaLnBrk="1" latinLnBrk="0" hangingPunct="1"/>
                      <a:r>
                        <a:rPr lang="ru-RU" sz="1400" b="1" i="1" kern="120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Брускетта</a:t>
                      </a:r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 с семгой и сливочным сыром/</a:t>
                      </a:r>
                      <a:r>
                        <a:rPr lang="en-US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Atlantic Salmon and cream-cheese bruschetta</a:t>
                      </a:r>
                      <a:endParaRPr lang="ru-RU" sz="1400" b="1" i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1/140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750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595073"/>
                  </a:ext>
                </a:extLst>
              </a:tr>
              <a:tr h="299224">
                <a:tc>
                  <a:txBody>
                    <a:bodyPr/>
                    <a:lstStyle/>
                    <a:p>
                      <a:pPr marL="0" algn="l" defTabSz="1425550" rtl="0" eaLnBrk="1" latinLnBrk="0" hangingPunct="1"/>
                      <a:r>
                        <a:rPr lang="ru-RU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Филе скумбрии с красным луком, каперсами и гренками из бородинского хлеба/</a:t>
                      </a:r>
                    </a:p>
                    <a:p>
                      <a:pPr marL="0" algn="l" defTabSz="1425550" rtl="0" eaLnBrk="1" latinLnBrk="0" hangingPunct="1"/>
                      <a:r>
                        <a:rPr lang="en-US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Mackerel fillet with red onions, cappers, and </a:t>
                      </a:r>
                      <a:r>
                        <a:rPr lang="en-US" sz="1400" b="1" i="1" kern="1200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Borodinskiy</a:t>
                      </a:r>
                      <a:r>
                        <a:rPr lang="en-US" sz="1400" b="1" i="1" kern="120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  <a:ea typeface="+mn-ea"/>
                          <a:cs typeface="+mn-cs"/>
                        </a:rPr>
                        <a:t>' croutons </a:t>
                      </a:r>
                      <a:endParaRPr lang="ru-RU" sz="1400" b="1" i="1" kern="1200" dirty="0">
                        <a:solidFill>
                          <a:srgbClr val="14315E"/>
                        </a:solidFill>
                        <a:latin typeface="Lazursky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1/90/</a:t>
                      </a:r>
                    </a:p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20/35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580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514855"/>
                  </a:ext>
                </a:extLst>
              </a:tr>
              <a:tr h="306589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Филе сельди с отварным картофелем и маринованным луком/ 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Russian Herring with potato and marinated onion strips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1/90/15/75/10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430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026490"/>
                  </a:ext>
                </a:extLst>
              </a:tr>
              <a:tr h="297622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Буженина с корнишонами и горчицей/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Backed ham with cornichons and mustard cream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1/75/30/20/10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470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5467231"/>
                  </a:ext>
                </a:extLst>
              </a:tr>
              <a:tr h="508680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Язык с каперсами и хреном/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Beef tongue with cappers and horseradish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1/50/15/20/10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480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407265"/>
                  </a:ext>
                </a:extLst>
              </a:tr>
              <a:tr h="275203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Сыр Бри и Дор </a:t>
                      </a:r>
                      <a:r>
                        <a:rPr lang="ru-RU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Блю</a:t>
                      </a:r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с тостами и фруктами/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French Cheese plate selection with choice of fruits and toasts (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Dorblue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and Brie) 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1/120/</a:t>
                      </a:r>
                    </a:p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15/5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640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710069"/>
                  </a:ext>
                </a:extLst>
              </a:tr>
              <a:tr h="337978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Маслины и оливки в прованских травах/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Selection of marinated olives in </a:t>
                      </a:r>
                      <a:r>
                        <a:rPr lang="en-US" sz="1400" b="1" i="1" dirty="0" err="1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Provan’s</a:t>
                      </a:r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 herbs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1/50/2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300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2221671"/>
                  </a:ext>
                </a:extLst>
              </a:tr>
              <a:tr h="235527">
                <a:tc>
                  <a:txBody>
                    <a:bodyPr/>
                    <a:lstStyle/>
                    <a:p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403593"/>
                  </a:ext>
                </a:extLst>
              </a:tr>
              <a:tr h="327872">
                <a:tc gridSpan="3"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Сэндвичи/</a:t>
                      </a:r>
                      <a:r>
                        <a:rPr lang="en-US" sz="1600" b="1" i="0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Sandwiches </a:t>
                      </a:r>
                      <a:endParaRPr lang="ru-RU" sz="1600" b="1" i="0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610598"/>
                  </a:ext>
                </a:extLst>
              </a:tr>
              <a:tr h="327872"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Сэндвич с бужениной, горчицей и маринованным огурчиком/</a:t>
                      </a:r>
                    </a:p>
                    <a:p>
                      <a:r>
                        <a:rPr lang="en-US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Baked ham, mustard and marinated gherkins</a:t>
                      </a:r>
                      <a:endParaRPr lang="ru-RU" sz="1400" b="1" i="1" dirty="0">
                        <a:solidFill>
                          <a:srgbClr val="14315E"/>
                        </a:solidFill>
                        <a:latin typeface="Lazursky" panose="020B0604020202020204" pitchFamily="34" charset="0"/>
                      </a:endParaRP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1/100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>
                          <a:solidFill>
                            <a:srgbClr val="14315E"/>
                          </a:solidFill>
                          <a:latin typeface="Lazursky" panose="020B0604020202020204" pitchFamily="34" charset="0"/>
                        </a:rPr>
                        <a:t>270</a:t>
                      </a:r>
                    </a:p>
                  </a:txBody>
                  <a:tcPr marT="45721" marB="4572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928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3208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1765</Words>
  <Application>Microsoft Office PowerPoint</Application>
  <PresentationFormat>Произвольный</PresentationFormat>
  <Paragraphs>562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Lazursky</vt:lpstr>
      <vt:lpstr>Тема Office</vt:lpstr>
      <vt:lpstr>БАР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КУХНЯ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3loqic</dc:creator>
  <cp:lastModifiedBy>Кононенко Юлия</cp:lastModifiedBy>
  <cp:revision>61</cp:revision>
  <cp:lastPrinted>2023-12-28T07:41:59Z</cp:lastPrinted>
  <dcterms:created xsi:type="dcterms:W3CDTF">2023-12-26T09:19:03Z</dcterms:created>
  <dcterms:modified xsi:type="dcterms:W3CDTF">2024-10-18T11:35:39Z</dcterms:modified>
</cp:coreProperties>
</file>